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443" r:id="rId2"/>
    <p:sldId id="426" r:id="rId3"/>
    <p:sldId id="427" r:id="rId4"/>
    <p:sldId id="453" r:id="rId5"/>
    <p:sldId id="450" r:id="rId6"/>
    <p:sldId id="436" r:id="rId7"/>
    <p:sldId id="431" r:id="rId8"/>
    <p:sldId id="432" r:id="rId9"/>
    <p:sldId id="448" r:id="rId10"/>
    <p:sldId id="451" r:id="rId11"/>
    <p:sldId id="437" r:id="rId12"/>
    <p:sldId id="449" r:id="rId13"/>
  </p:sldIdLst>
  <p:sldSz cx="12192000" cy="6858000"/>
  <p:notesSz cx="6858000" cy="9144000"/>
  <p:embeddedFontLst>
    <p:embeddedFont>
      <p:font typeface="넥슨Lv1고딕" panose="020B0600000101010101" charset="-127"/>
      <p:regular r:id="rId14"/>
    </p:embeddedFont>
    <p:embeddedFont>
      <p:font typeface="넥슨Lv1고딕 Bold" panose="020B0600000101010101" charset="-127"/>
      <p:bold r:id="rId15"/>
    </p:embeddedFont>
    <p:embeddedFont>
      <p:font typeface="넥슨Lv1고딕 Light" panose="020B0600000101010101" charset="-127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4971"/>
    <a:srgbClr val="F2F2F2"/>
    <a:srgbClr val="F1BEA7"/>
    <a:srgbClr val="E27774"/>
    <a:srgbClr val="A09484"/>
    <a:srgbClr val="EDABA9"/>
    <a:srgbClr val="D9C475"/>
    <a:srgbClr val="EDE3BD"/>
    <a:srgbClr val="F1BBBA"/>
    <a:srgbClr val="F8EC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8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69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737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1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403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493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904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443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63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497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83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A8B20-230B-449E-A874-506EFC34ACF9}" type="datetimeFigureOut">
              <a:rPr lang="ko-KR" altLang="en-US" smtClean="0"/>
              <a:pPr/>
              <a:t>2021-05-31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23A0C-8593-4F33-8064-84CD54B0CF8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3480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1050A4B6-1444-4393-8073-F89C308AD8D6}"/>
              </a:ext>
            </a:extLst>
          </p:cNvPr>
          <p:cNvSpPr/>
          <p:nvPr/>
        </p:nvSpPr>
        <p:spPr>
          <a:xfrm flipH="1">
            <a:off x="509719" y="441845"/>
            <a:ext cx="11172561" cy="5974309"/>
          </a:xfrm>
          <a:prstGeom prst="snip1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F3CB3-A15D-4FC6-A347-399EECFF802C}"/>
              </a:ext>
            </a:extLst>
          </p:cNvPr>
          <p:cNvSpPr txBox="1"/>
          <p:nvPr/>
        </p:nvSpPr>
        <p:spPr>
          <a:xfrm>
            <a:off x="1754716" y="1973587"/>
            <a:ext cx="4544834" cy="20163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ko-KR" altLang="en-US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감정인식과</a:t>
            </a:r>
            <a:endParaRPr lang="en-US" altLang="ko-KR" sz="7200" b="1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  <a:p>
            <a:pPr>
              <a:lnSpc>
                <a:spcPts val="7500"/>
              </a:lnSpc>
            </a:pPr>
            <a:r>
              <a:rPr lang="ko-KR" altLang="en-US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음악추천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CF739E-111B-46F5-9C02-3BD2AE7251DD}"/>
              </a:ext>
            </a:extLst>
          </p:cNvPr>
          <p:cNvSpPr txBox="1"/>
          <p:nvPr/>
        </p:nvSpPr>
        <p:spPr>
          <a:xfrm>
            <a:off x="1754716" y="4849318"/>
            <a:ext cx="2063305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20171451 </a:t>
            </a:r>
            <a:r>
              <a:rPr lang="ko-KR" altLang="en-US" i="0" dirty="0" err="1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고동곤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 </a:t>
            </a:r>
            <a:endParaRPr lang="en-US" altLang="ko-KR" i="0" dirty="0">
              <a:solidFill>
                <a:schemeClr val="bg1"/>
              </a:solidFill>
              <a:effectLst/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  <a:p>
            <a:r>
              <a:rPr lang="en-US" altLang="ko-KR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20171493 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유승목</a:t>
            </a:r>
            <a:endParaRPr lang="en-US" altLang="ko-KR" i="0" dirty="0">
              <a:solidFill>
                <a:schemeClr val="bg1"/>
              </a:solidFill>
              <a:effectLst/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20171506 </a:t>
            </a:r>
            <a:r>
              <a:rPr lang="ko-KR" altLang="en-US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이창현</a:t>
            </a:r>
            <a:endParaRPr lang="en-US" altLang="ko-KR" dirty="0">
              <a:solidFill>
                <a:schemeClr val="bg1"/>
              </a:solidFill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197073C0-AD53-4774-A9FA-C6DC56CFEC82}"/>
              </a:ext>
            </a:extLst>
          </p:cNvPr>
          <p:cNvSpPr/>
          <p:nvPr/>
        </p:nvSpPr>
        <p:spPr>
          <a:xfrm rot="16200000">
            <a:off x="508340" y="443223"/>
            <a:ext cx="1002078" cy="999322"/>
          </a:xfrm>
          <a:prstGeom prst="rtTriangle">
            <a:avLst/>
          </a:prstGeom>
          <a:solidFill>
            <a:schemeClr val="tx2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B94D9B-F02D-4156-ABDD-F9B068FD3A70}"/>
              </a:ext>
            </a:extLst>
          </p:cNvPr>
          <p:cNvSpPr txBox="1"/>
          <p:nvPr/>
        </p:nvSpPr>
        <p:spPr>
          <a:xfrm>
            <a:off x="10263991" y="6077600"/>
            <a:ext cx="1686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2021. 05. 31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194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2236510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3600" spc="600" dirty="0">
                <a:solidFill>
                  <a:schemeClr val="accent1">
                    <a:lumMod val="50000"/>
                  </a:schemeClr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차주계획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798105-8897-4CF4-A407-53FB088B9951}"/>
              </a:ext>
            </a:extLst>
          </p:cNvPr>
          <p:cNvGrpSpPr/>
          <p:nvPr/>
        </p:nvGrpSpPr>
        <p:grpSpPr>
          <a:xfrm>
            <a:off x="4241469" y="3780645"/>
            <a:ext cx="3716672" cy="944428"/>
            <a:chOff x="4241469" y="3780645"/>
            <a:chExt cx="3716672" cy="94442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F16D1D1-8D96-4CDD-BD3B-D15322C12922}"/>
                </a:ext>
              </a:extLst>
            </p:cNvPr>
            <p:cNvSpPr/>
            <p:nvPr/>
          </p:nvSpPr>
          <p:spPr>
            <a:xfrm>
              <a:off x="4241469" y="3985954"/>
              <a:ext cx="2672678" cy="73911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C5095D-16E4-47D0-978A-BCCD290449DB}"/>
                </a:ext>
              </a:extLst>
            </p:cNvPr>
            <p:cNvSpPr txBox="1"/>
            <p:nvPr/>
          </p:nvSpPr>
          <p:spPr>
            <a:xfrm>
              <a:off x="4611785" y="3780645"/>
              <a:ext cx="3346356" cy="93410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ts val="7500"/>
                </a:lnSpc>
              </a:pPr>
              <a:r>
                <a:rPr lang="en-US" altLang="ko-KR" sz="36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      04</a:t>
              </a:r>
              <a:endParaRPr lang="ko-KR" altLang="en-US" sz="3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331A2DC-51ED-4311-A74A-A32C46D0FDA1}"/>
              </a:ext>
            </a:extLst>
          </p:cNvPr>
          <p:cNvSpPr/>
          <p:nvPr/>
        </p:nvSpPr>
        <p:spPr>
          <a:xfrm>
            <a:off x="596326" y="1326708"/>
            <a:ext cx="4256194" cy="420457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6053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0"/>
            <a:ext cx="609600" cy="685800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BAF9B29-0BEC-4FE1-9BAB-40F9B33B7D3D}"/>
              </a:ext>
            </a:extLst>
          </p:cNvPr>
          <p:cNvSpPr/>
          <p:nvPr/>
        </p:nvSpPr>
        <p:spPr>
          <a:xfrm>
            <a:off x="2688161" y="2035308"/>
            <a:ext cx="1138033" cy="11380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A2093FC-CF74-4AF1-A706-D9DA8905A006}"/>
              </a:ext>
            </a:extLst>
          </p:cNvPr>
          <p:cNvSpPr txBox="1"/>
          <p:nvPr/>
        </p:nvSpPr>
        <p:spPr>
          <a:xfrm>
            <a:off x="2836067" y="3383668"/>
            <a:ext cx="910827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33497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딥러닝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8625400-A224-4A1F-8E79-7952BD286011}"/>
              </a:ext>
            </a:extLst>
          </p:cNvPr>
          <p:cNvSpPr txBox="1"/>
          <p:nvPr/>
        </p:nvSpPr>
        <p:spPr>
          <a:xfrm>
            <a:off x="2374406" y="3829885"/>
            <a:ext cx="1834155" cy="2616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rgbClr val="33497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정확도 더 높이는 방법 탐색</a:t>
            </a: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2D980FFC-8D83-4ACB-9CE3-27977FA2F5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000"/>
                    </a14:imgEffect>
                    <a14:imgEffect>
                      <a14:colorTemperature colorTemp="3307"/>
                    </a14:imgEffect>
                    <a14:imgEffect>
                      <a14:saturation sat="50000"/>
                    </a14:imgEffect>
                    <a14:imgEffect>
                      <a14:brightnessContrast bright="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830" y="2322977"/>
            <a:ext cx="562693" cy="56269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C12A6107-F2FE-4072-83A3-F2B9BA48BAE4}"/>
              </a:ext>
            </a:extLst>
          </p:cNvPr>
          <p:cNvSpPr txBox="1"/>
          <p:nvPr/>
        </p:nvSpPr>
        <p:spPr>
          <a:xfrm>
            <a:off x="9045356" y="3394712"/>
            <a:ext cx="1152881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33497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음악추천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711392-BB05-47C8-A853-2A8420E3034C}"/>
              </a:ext>
            </a:extLst>
          </p:cNvPr>
          <p:cNvSpPr txBox="1"/>
          <p:nvPr/>
        </p:nvSpPr>
        <p:spPr>
          <a:xfrm>
            <a:off x="8950785" y="3840929"/>
            <a:ext cx="1342034" cy="2616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rgbClr val="33497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웹사이트 자체 재생</a:t>
            </a:r>
            <a:endParaRPr lang="en-US" altLang="ko-KR" sz="1100" dirty="0">
              <a:solidFill>
                <a:srgbClr val="33497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8EB4F10E-7AA8-4B14-BE11-E15DDC99B600}"/>
              </a:ext>
            </a:extLst>
          </p:cNvPr>
          <p:cNvSpPr/>
          <p:nvPr/>
        </p:nvSpPr>
        <p:spPr>
          <a:xfrm>
            <a:off x="9085118" y="2035308"/>
            <a:ext cx="1138033" cy="11380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061F0036-B9D6-44D6-B11D-5F8C807A20A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554"/>
                    </a14:imgEffect>
                    <a14:imgEffect>
                      <a14:brightnessContrast bright="100000"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520" y="2296444"/>
            <a:ext cx="589228" cy="589228"/>
          </a:xfrm>
          <a:prstGeom prst="rect">
            <a:avLst/>
          </a:prstGeom>
        </p:spPr>
      </p:pic>
      <p:sp>
        <p:nvSpPr>
          <p:cNvPr id="42" name="타원 41">
            <a:extLst>
              <a:ext uri="{FF2B5EF4-FFF2-40B4-BE49-F238E27FC236}">
                <a16:creationId xmlns:a16="http://schemas.microsoft.com/office/drawing/2014/main" id="{680EDA20-F6A9-4555-BE41-F80EE917B20B}"/>
              </a:ext>
            </a:extLst>
          </p:cNvPr>
          <p:cNvSpPr/>
          <p:nvPr/>
        </p:nvSpPr>
        <p:spPr>
          <a:xfrm>
            <a:off x="5829600" y="2035308"/>
            <a:ext cx="1138033" cy="11380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2220D22B-0FAB-43A6-8EA3-5F811532BCC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23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1348" y="2287055"/>
            <a:ext cx="634536" cy="634536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2AF6A971-39BA-430F-A623-5AD1E3E7003F}"/>
              </a:ext>
            </a:extLst>
          </p:cNvPr>
          <p:cNvSpPr txBox="1"/>
          <p:nvPr/>
        </p:nvSpPr>
        <p:spPr>
          <a:xfrm>
            <a:off x="5856480" y="3383668"/>
            <a:ext cx="1152880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33497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웹사이트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9909853-F095-434E-AA7B-F723563D14C9}"/>
              </a:ext>
            </a:extLst>
          </p:cNvPr>
          <p:cNvSpPr txBox="1"/>
          <p:nvPr/>
        </p:nvSpPr>
        <p:spPr>
          <a:xfrm>
            <a:off x="5851676" y="3829885"/>
            <a:ext cx="1162498" cy="43088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i="0" dirty="0">
                <a:solidFill>
                  <a:srgbClr val="334971"/>
                </a:solidFill>
                <a:effectLst/>
                <a:latin typeface="넥슨Lv1고딕" panose="00000500000000000000" pitchFamily="2" charset="-127"/>
                <a:ea typeface="넥슨Lv1고딕" panose="00000500000000000000" pitchFamily="2" charset="-127"/>
              </a:rPr>
              <a:t>웹사이트 디자인</a:t>
            </a:r>
            <a:endParaRPr lang="en-US" altLang="ko-KR" sz="1100" i="0" dirty="0">
              <a:solidFill>
                <a:srgbClr val="334971"/>
              </a:solidFill>
              <a:effectLst/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algn="ctr"/>
            <a:r>
              <a:rPr lang="ko-KR" altLang="en-US" sz="1100" dirty="0">
                <a:solidFill>
                  <a:srgbClr val="33497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온라인 서버</a:t>
            </a:r>
            <a:endParaRPr lang="en-US" altLang="ko-KR" sz="1100" dirty="0">
              <a:solidFill>
                <a:srgbClr val="33497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56EDA285-AA04-4A68-8E2F-93517CA41999}"/>
              </a:ext>
            </a:extLst>
          </p:cNvPr>
          <p:cNvCxnSpPr>
            <a:cxnSpLocks/>
          </p:cNvCxnSpPr>
          <p:nvPr/>
        </p:nvCxnSpPr>
        <p:spPr>
          <a:xfrm>
            <a:off x="4829391" y="2018743"/>
            <a:ext cx="0" cy="257506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22492A6D-F57D-4DAF-9550-826DF94F29B9}"/>
              </a:ext>
            </a:extLst>
          </p:cNvPr>
          <p:cNvCxnSpPr>
            <a:cxnSpLocks/>
          </p:cNvCxnSpPr>
          <p:nvPr/>
        </p:nvCxnSpPr>
        <p:spPr>
          <a:xfrm>
            <a:off x="8016538" y="2018743"/>
            <a:ext cx="0" cy="257506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39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95B5EF8B-399F-4564-BF68-C5DEBABC176E}"/>
              </a:ext>
            </a:extLst>
          </p:cNvPr>
          <p:cNvSpPr/>
          <p:nvPr/>
        </p:nvSpPr>
        <p:spPr>
          <a:xfrm flipH="1">
            <a:off x="509719" y="441845"/>
            <a:ext cx="11172561" cy="5974309"/>
          </a:xfrm>
          <a:prstGeom prst="snip1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A66F2B57-B0D1-4EFA-AD1F-72F399EC77D1}"/>
              </a:ext>
            </a:extLst>
          </p:cNvPr>
          <p:cNvSpPr/>
          <p:nvPr/>
        </p:nvSpPr>
        <p:spPr>
          <a:xfrm rot="16200000">
            <a:off x="508340" y="443223"/>
            <a:ext cx="1002078" cy="999322"/>
          </a:xfrm>
          <a:prstGeom prst="rtTriangle">
            <a:avLst/>
          </a:prstGeom>
          <a:solidFill>
            <a:schemeClr val="tx2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CA697-3984-4684-99B9-DB3C9CB7FFE1}"/>
              </a:ext>
            </a:extLst>
          </p:cNvPr>
          <p:cNvSpPr txBox="1"/>
          <p:nvPr/>
        </p:nvSpPr>
        <p:spPr>
          <a:xfrm>
            <a:off x="1621684" y="2690406"/>
            <a:ext cx="4725974" cy="10545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ko-KR" altLang="en-US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감사합니다</a:t>
            </a:r>
            <a:r>
              <a:rPr lang="en-US" altLang="ko-KR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.</a:t>
            </a:r>
            <a:endParaRPr lang="ko-KR" altLang="en-US" sz="7200" b="1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861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5804402" y="334783"/>
            <a:ext cx="5530703" cy="6246627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1404026" y="2589910"/>
            <a:ext cx="1249060" cy="96090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ko-KR" altLang="en-US" sz="44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목차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D8A07B6-E723-4AAE-9857-8B7A8E465D4F}"/>
              </a:ext>
            </a:extLst>
          </p:cNvPr>
          <p:cNvGrpSpPr/>
          <p:nvPr/>
        </p:nvGrpSpPr>
        <p:grpSpPr>
          <a:xfrm>
            <a:off x="6201636" y="2596136"/>
            <a:ext cx="4673074" cy="1577381"/>
            <a:chOff x="6201636" y="3373037"/>
            <a:chExt cx="4673074" cy="157738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2BDE6A-2D54-4601-B5D0-EEA096717A87}"/>
                </a:ext>
              </a:extLst>
            </p:cNvPr>
            <p:cNvSpPr txBox="1"/>
            <p:nvPr/>
          </p:nvSpPr>
          <p:spPr>
            <a:xfrm>
              <a:off x="6201636" y="3373037"/>
              <a:ext cx="4673074" cy="46166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01 </a:t>
              </a:r>
              <a:r>
                <a:rPr lang="ko-KR" altLang="en-US" sz="2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2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</a:t>
              </a:r>
              <a:r>
                <a:rPr lang="ko-KR" altLang="en-US" sz="2400" i="0" dirty="0">
                  <a:solidFill>
                    <a:schemeClr val="bg1"/>
                  </a:solidFill>
                  <a:effectLst/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딥러닝 모델 학습 성능 비교</a:t>
              </a:r>
              <a:endParaRPr lang="en-US" altLang="ko-KR" sz="2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C438D88-528A-49F2-AA52-A303FEA3B02A}"/>
                </a:ext>
              </a:extLst>
            </p:cNvPr>
            <p:cNvSpPr txBox="1"/>
            <p:nvPr/>
          </p:nvSpPr>
          <p:spPr>
            <a:xfrm>
              <a:off x="6201636" y="3741321"/>
              <a:ext cx="2241319" cy="46166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02 </a:t>
              </a:r>
              <a:r>
                <a:rPr lang="ko-KR" altLang="en-US" sz="2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2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음악추천</a:t>
              </a:r>
              <a:endParaRPr lang="en-US" altLang="ko-KR" sz="2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57ED4E-4C46-4BCA-9297-1AA6524176F1}"/>
                </a:ext>
              </a:extLst>
            </p:cNvPr>
            <p:cNvSpPr txBox="1"/>
            <p:nvPr/>
          </p:nvSpPr>
          <p:spPr>
            <a:xfrm>
              <a:off x="6201636" y="4115037"/>
              <a:ext cx="2922595" cy="46166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03 </a:t>
              </a:r>
              <a:r>
                <a:rPr lang="ko-KR" altLang="en-US" sz="2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2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웹페이지 구현</a:t>
              </a:r>
              <a:endParaRPr lang="en-US" altLang="ko-KR" sz="2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8DC4D6-1B3E-46D7-954A-5F5181BD61A5}"/>
                </a:ext>
              </a:extLst>
            </p:cNvPr>
            <p:cNvSpPr txBox="1"/>
            <p:nvPr/>
          </p:nvSpPr>
          <p:spPr>
            <a:xfrm>
              <a:off x="6201636" y="4488753"/>
              <a:ext cx="2255746" cy="46166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04 </a:t>
              </a:r>
              <a:r>
                <a:rPr lang="ko-KR" altLang="en-US" sz="2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2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차주계획</a:t>
              </a:r>
              <a:endParaRPr lang="en-US" altLang="ko-KR" sz="2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CB8B20F-CCA1-4D0E-A5D3-C2A040E12236}"/>
              </a:ext>
            </a:extLst>
          </p:cNvPr>
          <p:cNvSpPr txBox="1"/>
          <p:nvPr/>
        </p:nvSpPr>
        <p:spPr>
          <a:xfrm>
            <a:off x="7964907" y="5973205"/>
            <a:ext cx="1198468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공학설계 </a:t>
            </a:r>
            <a:r>
              <a:rPr lang="en-US" altLang="ko-KR" sz="14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2</a:t>
            </a:r>
            <a:r>
              <a:rPr lang="ko-KR" altLang="en-US" sz="14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팀</a:t>
            </a:r>
            <a:endParaRPr lang="en-US" altLang="ko-KR" sz="1400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6526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2951449" cy="120032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3600" i="0" dirty="0">
                <a:solidFill>
                  <a:schemeClr val="accent1">
                    <a:lumMod val="50000"/>
                  </a:schemeClr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딥러닝 모델 </a:t>
            </a:r>
            <a:endParaRPr lang="en-US" altLang="ko-KR" sz="3600" i="0" dirty="0">
              <a:solidFill>
                <a:schemeClr val="accent1">
                  <a:lumMod val="50000"/>
                </a:schemeClr>
              </a:solidFill>
              <a:effectLst/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  <a:p>
            <a:r>
              <a:rPr lang="ko-KR" altLang="en-US" sz="3600" i="0" dirty="0">
                <a:solidFill>
                  <a:schemeClr val="accent1">
                    <a:lumMod val="50000"/>
                  </a:schemeClr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학습성능 비교</a:t>
            </a:r>
            <a:endParaRPr lang="en-US" altLang="ko-KR" sz="3600" i="0" dirty="0">
              <a:solidFill>
                <a:schemeClr val="accent1">
                  <a:lumMod val="50000"/>
                </a:schemeClr>
              </a:solidFill>
              <a:effectLst/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AE06168-64CD-413A-981E-F5A9B205E71B}"/>
              </a:ext>
            </a:extLst>
          </p:cNvPr>
          <p:cNvGrpSpPr/>
          <p:nvPr/>
        </p:nvGrpSpPr>
        <p:grpSpPr>
          <a:xfrm>
            <a:off x="4241469" y="3780645"/>
            <a:ext cx="3716672" cy="944428"/>
            <a:chOff x="4241469" y="3780645"/>
            <a:chExt cx="3716672" cy="94442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82A3A7C-BBAD-4EA0-8EC7-A48A1B96AE5D}"/>
                </a:ext>
              </a:extLst>
            </p:cNvPr>
            <p:cNvSpPr/>
            <p:nvPr/>
          </p:nvSpPr>
          <p:spPr>
            <a:xfrm>
              <a:off x="4241469" y="3985954"/>
              <a:ext cx="2672678" cy="73911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C5095D-16E4-47D0-978A-BCCD290449DB}"/>
                </a:ext>
              </a:extLst>
            </p:cNvPr>
            <p:cNvSpPr txBox="1"/>
            <p:nvPr/>
          </p:nvSpPr>
          <p:spPr>
            <a:xfrm>
              <a:off x="4611785" y="3780645"/>
              <a:ext cx="3346356" cy="93410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ts val="7500"/>
                </a:lnSpc>
              </a:pPr>
              <a:r>
                <a:rPr lang="en-US" altLang="ko-KR" sz="36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      01</a:t>
              </a:r>
              <a:endParaRPr lang="ko-KR" altLang="en-US" sz="3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AE92C01B-CB88-4F85-AC79-B025D55D20B3}"/>
              </a:ext>
            </a:extLst>
          </p:cNvPr>
          <p:cNvSpPr/>
          <p:nvPr/>
        </p:nvSpPr>
        <p:spPr>
          <a:xfrm>
            <a:off x="596326" y="1326708"/>
            <a:ext cx="4256194" cy="420457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50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12192000" cy="471625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41E80A-245E-47D1-8723-F90C94EDF155}"/>
              </a:ext>
            </a:extLst>
          </p:cNvPr>
          <p:cNvSpPr txBox="1"/>
          <p:nvPr/>
        </p:nvSpPr>
        <p:spPr>
          <a:xfrm>
            <a:off x="560038" y="454322"/>
            <a:ext cx="3230372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Light</a:t>
            </a:r>
            <a:r>
              <a:rPr lang="ko-KR" altLang="en-US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 </a:t>
            </a:r>
            <a:r>
              <a:rPr lang="en-US" altLang="ko-KR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VGG</a:t>
            </a:r>
            <a:endParaRPr lang="ko-KR" altLang="en-US" sz="3600" spc="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F980EECB-B630-478D-9F9C-08496FC227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64" y="3553180"/>
            <a:ext cx="5444670" cy="1385047"/>
          </a:xfrm>
          <a:prstGeom prst="rect">
            <a:avLst/>
          </a:prstGeom>
        </p:spPr>
      </p:pic>
      <p:pic>
        <p:nvPicPr>
          <p:cNvPr id="9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70DC62DD-8B08-4DF9-B321-3A5B143D710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6" t="41332"/>
          <a:stretch/>
        </p:blipFill>
        <p:spPr>
          <a:xfrm>
            <a:off x="6254749" y="3429000"/>
            <a:ext cx="5613569" cy="17344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CCD02C-E13F-49D1-A829-E11352FB2794}"/>
              </a:ext>
            </a:extLst>
          </p:cNvPr>
          <p:cNvSpPr txBox="1"/>
          <p:nvPr/>
        </p:nvSpPr>
        <p:spPr>
          <a:xfrm>
            <a:off x="6231575" y="454322"/>
            <a:ext cx="4340034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Mini-</a:t>
            </a:r>
            <a:r>
              <a:rPr lang="en-US" altLang="ko-KR" sz="3600" spc="600" dirty="0" err="1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Xception</a:t>
            </a:r>
            <a:endParaRPr lang="ko-KR" altLang="en-US" sz="3600" spc="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1856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2236510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3600" spc="600" dirty="0">
                <a:solidFill>
                  <a:schemeClr val="accent1">
                    <a:lumMod val="50000"/>
                  </a:schemeClr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음악추천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798105-8897-4CF4-A407-53FB088B9951}"/>
              </a:ext>
            </a:extLst>
          </p:cNvPr>
          <p:cNvGrpSpPr/>
          <p:nvPr/>
        </p:nvGrpSpPr>
        <p:grpSpPr>
          <a:xfrm>
            <a:off x="4241469" y="3780645"/>
            <a:ext cx="3716672" cy="944428"/>
            <a:chOff x="4241469" y="3780645"/>
            <a:chExt cx="3716672" cy="94442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F16D1D1-8D96-4CDD-BD3B-D15322C12922}"/>
                </a:ext>
              </a:extLst>
            </p:cNvPr>
            <p:cNvSpPr/>
            <p:nvPr/>
          </p:nvSpPr>
          <p:spPr>
            <a:xfrm>
              <a:off x="4241469" y="3985954"/>
              <a:ext cx="2672678" cy="73911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C5095D-16E4-47D0-978A-BCCD290449DB}"/>
                </a:ext>
              </a:extLst>
            </p:cNvPr>
            <p:cNvSpPr txBox="1"/>
            <p:nvPr/>
          </p:nvSpPr>
          <p:spPr>
            <a:xfrm>
              <a:off x="4611785" y="3780645"/>
              <a:ext cx="3346356" cy="93410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ts val="7500"/>
                </a:lnSpc>
              </a:pPr>
              <a:r>
                <a:rPr lang="en-US" altLang="ko-KR" sz="36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      02</a:t>
              </a:r>
              <a:endParaRPr lang="ko-KR" altLang="en-US" sz="3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331A2DC-51ED-4311-A74A-A32C46D0FDA1}"/>
              </a:ext>
            </a:extLst>
          </p:cNvPr>
          <p:cNvSpPr/>
          <p:nvPr/>
        </p:nvSpPr>
        <p:spPr>
          <a:xfrm>
            <a:off x="596326" y="1326708"/>
            <a:ext cx="4256194" cy="420457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1846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1A4464F-91C2-4442-A48B-0E435AADBA64}"/>
              </a:ext>
            </a:extLst>
          </p:cNvPr>
          <p:cNvSpPr txBox="1"/>
          <p:nvPr/>
        </p:nvSpPr>
        <p:spPr>
          <a:xfrm>
            <a:off x="1327092" y="2443986"/>
            <a:ext cx="403935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4400" i="0" dirty="0">
                <a:solidFill>
                  <a:schemeClr val="accent1">
                    <a:lumMod val="50000"/>
                  </a:schemeClr>
                </a:solidFill>
                <a:effectLst/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음악추천 방법</a:t>
            </a:r>
            <a:endParaRPr lang="ko-KR" altLang="en-US" sz="4400" spc="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95F34633-58D1-4919-B3A9-4E4E43BA423B}"/>
              </a:ext>
            </a:extLst>
          </p:cNvPr>
          <p:cNvSpPr/>
          <p:nvPr/>
        </p:nvSpPr>
        <p:spPr>
          <a:xfrm>
            <a:off x="6369974" y="1103758"/>
            <a:ext cx="1138033" cy="1138033"/>
          </a:xfrm>
          <a:prstGeom prst="ellipse">
            <a:avLst/>
          </a:prstGeom>
          <a:solidFill>
            <a:srgbClr val="33497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80A9B8-0DFF-4148-B4CF-DD21B2E9FEAE}"/>
              </a:ext>
            </a:extLst>
          </p:cNvPr>
          <p:cNvSpPr txBox="1"/>
          <p:nvPr/>
        </p:nvSpPr>
        <p:spPr>
          <a:xfrm>
            <a:off x="7671740" y="1277671"/>
            <a:ext cx="1478290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33497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추출된 감정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EFCE33-466A-4C74-A147-C1FB3BB8686D}"/>
              </a:ext>
            </a:extLst>
          </p:cNvPr>
          <p:cNvSpPr txBox="1"/>
          <p:nvPr/>
        </p:nvSpPr>
        <p:spPr>
          <a:xfrm>
            <a:off x="7671740" y="1677781"/>
            <a:ext cx="1462260" cy="2616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rgbClr val="33497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Emotion detection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22FDD017-B411-441A-8767-C2B5845670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000"/>
                    </a14:imgEffect>
                    <a14:imgEffect>
                      <a14:colorTemperature colorTemp="3307"/>
                    </a14:imgEffect>
                    <a14:imgEffect>
                      <a14:saturation sat="50000"/>
                    </a14:imgEffect>
                    <a14:imgEffect>
                      <a14:brightnessContrast bright="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643" y="1391427"/>
            <a:ext cx="562693" cy="562693"/>
          </a:xfrm>
          <a:prstGeom prst="rect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0D947CF3-2C89-4C32-89BD-E6C60BF4680C}"/>
              </a:ext>
            </a:extLst>
          </p:cNvPr>
          <p:cNvSpPr/>
          <p:nvPr/>
        </p:nvSpPr>
        <p:spPr>
          <a:xfrm>
            <a:off x="6369974" y="4363777"/>
            <a:ext cx="1138033" cy="1138033"/>
          </a:xfrm>
          <a:prstGeom prst="ellipse">
            <a:avLst/>
          </a:prstGeom>
          <a:solidFill>
            <a:srgbClr val="33497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FB51867-3376-43F5-9A13-64682C6614B5}"/>
              </a:ext>
            </a:extLst>
          </p:cNvPr>
          <p:cNvSpPr txBox="1"/>
          <p:nvPr/>
        </p:nvSpPr>
        <p:spPr>
          <a:xfrm>
            <a:off x="7671740" y="4537690"/>
            <a:ext cx="1236236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33497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웹 </a:t>
            </a:r>
            <a:r>
              <a:rPr lang="ko-KR" altLang="en-US" sz="2000" dirty="0" err="1">
                <a:solidFill>
                  <a:srgbClr val="33497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크롤링</a:t>
            </a:r>
            <a:endParaRPr lang="ko-KR" altLang="en-US" sz="2000" dirty="0">
              <a:solidFill>
                <a:srgbClr val="33497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32C51E-0AB1-402B-AB4A-8F04F41006D4}"/>
              </a:ext>
            </a:extLst>
          </p:cNvPr>
          <p:cNvSpPr txBox="1"/>
          <p:nvPr/>
        </p:nvSpPr>
        <p:spPr>
          <a:xfrm>
            <a:off x="7671740" y="4937800"/>
            <a:ext cx="1146468" cy="2616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1100" i="0" dirty="0">
                <a:solidFill>
                  <a:srgbClr val="334971"/>
                </a:solidFill>
                <a:effectLst/>
                <a:latin typeface="넥슨Lv1고딕" panose="00000500000000000000" pitchFamily="2" charset="-127"/>
                <a:ea typeface="넥슨Lv1고딕" panose="00000500000000000000" pitchFamily="2" charset="-127"/>
              </a:rPr>
              <a:t>Web crawling</a:t>
            </a:r>
            <a:endParaRPr lang="en-US" altLang="ko-KR" sz="1100" dirty="0">
              <a:solidFill>
                <a:srgbClr val="33497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B3B4F243-58D8-41FC-B69D-80C78D28CB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3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690" y="4620532"/>
            <a:ext cx="634536" cy="634536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>
            <a:off x="0" y="6522720"/>
            <a:ext cx="12192000" cy="40011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F3A418EA-2C92-492E-9573-B4EE5023A6A3}"/>
              </a:ext>
            </a:extLst>
          </p:cNvPr>
          <p:cNvSpPr/>
          <p:nvPr/>
        </p:nvSpPr>
        <p:spPr>
          <a:xfrm>
            <a:off x="7337353" y="3001091"/>
            <a:ext cx="668773" cy="667871"/>
          </a:xfrm>
          <a:prstGeom prst="downArrow">
            <a:avLst/>
          </a:prstGeom>
          <a:solidFill>
            <a:srgbClr val="3349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7902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3490058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3600" spc="600" dirty="0">
                <a:solidFill>
                  <a:schemeClr val="accent1">
                    <a:lumMod val="50000"/>
                  </a:schemeClr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웹페이지 구현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798105-8897-4CF4-A407-53FB088B9951}"/>
              </a:ext>
            </a:extLst>
          </p:cNvPr>
          <p:cNvGrpSpPr/>
          <p:nvPr/>
        </p:nvGrpSpPr>
        <p:grpSpPr>
          <a:xfrm>
            <a:off x="4241469" y="3780645"/>
            <a:ext cx="3716672" cy="944428"/>
            <a:chOff x="4241469" y="3780645"/>
            <a:chExt cx="3716672" cy="94442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F16D1D1-8D96-4CDD-BD3B-D15322C12922}"/>
                </a:ext>
              </a:extLst>
            </p:cNvPr>
            <p:cNvSpPr/>
            <p:nvPr/>
          </p:nvSpPr>
          <p:spPr>
            <a:xfrm>
              <a:off x="4241469" y="3985954"/>
              <a:ext cx="2672678" cy="73911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C5095D-16E4-47D0-978A-BCCD290449DB}"/>
                </a:ext>
              </a:extLst>
            </p:cNvPr>
            <p:cNvSpPr txBox="1"/>
            <p:nvPr/>
          </p:nvSpPr>
          <p:spPr>
            <a:xfrm>
              <a:off x="4611785" y="3780645"/>
              <a:ext cx="3346356" cy="93410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ts val="7500"/>
                </a:lnSpc>
              </a:pPr>
              <a:r>
                <a:rPr lang="en-US" altLang="ko-KR" sz="36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      03</a:t>
              </a:r>
              <a:endParaRPr lang="ko-KR" altLang="en-US" sz="3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331A2DC-51ED-4311-A74A-A32C46D0FDA1}"/>
              </a:ext>
            </a:extLst>
          </p:cNvPr>
          <p:cNvSpPr/>
          <p:nvPr/>
        </p:nvSpPr>
        <p:spPr>
          <a:xfrm>
            <a:off x="596326" y="1326708"/>
            <a:ext cx="4256194" cy="420457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5808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487A3EF2-807F-4725-8728-1D02F453063C}"/>
              </a:ext>
            </a:extLst>
          </p:cNvPr>
          <p:cNvSpPr/>
          <p:nvPr/>
        </p:nvSpPr>
        <p:spPr>
          <a:xfrm>
            <a:off x="10546079" y="0"/>
            <a:ext cx="1790891" cy="685800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D452E9-6059-425A-B1A0-AA3DE91BE662}"/>
              </a:ext>
            </a:extLst>
          </p:cNvPr>
          <p:cNvSpPr txBox="1"/>
          <p:nvPr/>
        </p:nvSpPr>
        <p:spPr>
          <a:xfrm>
            <a:off x="976548" y="800406"/>
            <a:ext cx="3490058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웹페이지 동작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5179958-3786-4E5D-BF0C-F7979B2236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47" t="62745" r="26911" b="17778"/>
          <a:stretch/>
        </p:blipFill>
        <p:spPr>
          <a:xfrm>
            <a:off x="1289018" y="3081234"/>
            <a:ext cx="4941453" cy="1191387"/>
          </a:xfrm>
          <a:prstGeom prst="rect">
            <a:avLst/>
          </a:prstGeom>
        </p:spPr>
      </p:pic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8F2F71DB-BAD4-4FC4-B3C4-9B18EF4DB6C2}"/>
              </a:ext>
            </a:extLst>
          </p:cNvPr>
          <p:cNvSpPr/>
          <p:nvPr/>
        </p:nvSpPr>
        <p:spPr>
          <a:xfrm>
            <a:off x="6669742" y="3457291"/>
            <a:ext cx="376518" cy="439271"/>
          </a:xfrm>
          <a:prstGeom prst="rightArrow">
            <a:avLst/>
          </a:prstGeom>
          <a:solidFill>
            <a:srgbClr val="3349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962EAD-76F0-4AA7-B2ED-AA96BB1F85C6}"/>
              </a:ext>
            </a:extLst>
          </p:cNvPr>
          <p:cNvSpPr txBox="1"/>
          <p:nvPr/>
        </p:nvSpPr>
        <p:spPr>
          <a:xfrm>
            <a:off x="7628967" y="3429000"/>
            <a:ext cx="201407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2400" b="1" spc="600" dirty="0" err="1">
                <a:solidFill>
                  <a:schemeClr val="accent1">
                    <a:lumMod val="50000"/>
                  </a:schemeClr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Youtube</a:t>
            </a:r>
            <a:endParaRPr lang="ko-KR" altLang="en-US" sz="2400" b="1" spc="600" dirty="0">
              <a:solidFill>
                <a:schemeClr val="accent1">
                  <a:lumMod val="50000"/>
                </a:schemeClr>
              </a:solidFill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BAAAFD3C-6D5F-4FCF-9D54-F39BDFCBA991}"/>
              </a:ext>
            </a:extLst>
          </p:cNvPr>
          <p:cNvSpPr/>
          <p:nvPr/>
        </p:nvSpPr>
        <p:spPr>
          <a:xfrm>
            <a:off x="1183341" y="3733818"/>
            <a:ext cx="5047130" cy="46166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0306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0"/>
            <a:ext cx="609600" cy="685800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24AF664-D12E-4084-B8E6-0FBC72BF5E47}"/>
              </a:ext>
            </a:extLst>
          </p:cNvPr>
          <p:cNvSpPr txBox="1"/>
          <p:nvPr/>
        </p:nvSpPr>
        <p:spPr>
          <a:xfrm>
            <a:off x="1329925" y="340338"/>
            <a:ext cx="809273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동작영상</a:t>
            </a:r>
          </a:p>
        </p:txBody>
      </p:sp>
      <p:pic>
        <p:nvPicPr>
          <p:cNvPr id="4" name="그림 3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F83C64BD-3B82-4B96-BA9A-DE6C37C82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557" y="1207168"/>
            <a:ext cx="10177212" cy="546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940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3162</TotalTime>
  <Words>84</Words>
  <Application>Microsoft Office PowerPoint</Application>
  <PresentationFormat>와이드스크린</PresentationFormat>
  <Paragraphs>39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넥슨Lv1고딕 Bold</vt:lpstr>
      <vt:lpstr>Calibri</vt:lpstr>
      <vt:lpstr>Arial</vt:lpstr>
      <vt:lpstr>넥슨Lv1고딕 Light</vt:lpstr>
      <vt:lpstr>넥슨Lv1고딕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유승목(학생-전자시스템공학전공)</cp:lastModifiedBy>
  <cp:revision>376</cp:revision>
  <dcterms:created xsi:type="dcterms:W3CDTF">2017-12-08T06:13:01Z</dcterms:created>
  <dcterms:modified xsi:type="dcterms:W3CDTF">2021-05-31T03:43:47Z</dcterms:modified>
</cp:coreProperties>
</file>

<file path=docProps/thumbnail.jpeg>
</file>